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29" r:id="rId2"/>
    <p:sldId id="476" r:id="rId3"/>
    <p:sldId id="477" r:id="rId4"/>
    <p:sldId id="478" r:id="rId5"/>
    <p:sldId id="482" r:id="rId6"/>
    <p:sldId id="483" r:id="rId7"/>
    <p:sldId id="480" r:id="rId8"/>
    <p:sldId id="481" r:id="rId9"/>
    <p:sldId id="484" r:id="rId10"/>
    <p:sldId id="485" r:id="rId11"/>
    <p:sldId id="491" r:id="rId12"/>
    <p:sldId id="260" r:id="rId13"/>
    <p:sldId id="486" r:id="rId14"/>
    <p:sldId id="307" r:id="rId15"/>
    <p:sldId id="487" r:id="rId16"/>
    <p:sldId id="488" r:id="rId17"/>
    <p:sldId id="489" r:id="rId18"/>
    <p:sldId id="490" r:id="rId19"/>
    <p:sldId id="510" r:id="rId20"/>
    <p:sldId id="310" r:id="rId21"/>
    <p:sldId id="308" r:id="rId22"/>
    <p:sldId id="322" r:id="rId23"/>
    <p:sldId id="413" r:id="rId24"/>
    <p:sldId id="314" r:id="rId25"/>
    <p:sldId id="319" r:id="rId26"/>
    <p:sldId id="511" r:id="rId27"/>
    <p:sldId id="523" r:id="rId28"/>
    <p:sldId id="323" r:id="rId29"/>
    <p:sldId id="520" r:id="rId30"/>
    <p:sldId id="521" r:id="rId31"/>
    <p:sldId id="522" r:id="rId32"/>
    <p:sldId id="524" r:id="rId33"/>
    <p:sldId id="525" r:id="rId34"/>
    <p:sldId id="509" r:id="rId35"/>
    <p:sldId id="512" r:id="rId36"/>
    <p:sldId id="513" r:id="rId37"/>
    <p:sldId id="515" r:id="rId38"/>
    <p:sldId id="430" r:id="rId39"/>
    <p:sldId id="313" r:id="rId40"/>
    <p:sldId id="514" r:id="rId41"/>
    <p:sldId id="277" r:id="rId42"/>
    <p:sldId id="516" r:id="rId43"/>
    <p:sldId id="278" r:id="rId4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2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23262-16BC-49C5-B62D-8675F6C85F1E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5DD78-F6CA-4EE8-9E6E-DF432CA0A4F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869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32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14.197.122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21.841 subcategories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27 high-level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75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37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LeNet-5, a pioneering 7-level convolutional network by </a:t>
            </a:r>
            <a:r>
              <a:rPr lang="en-GB" dirty="0" err="1"/>
              <a:t>LeCun</a:t>
            </a:r>
            <a:r>
              <a:rPr lang="en-GB" dirty="0"/>
              <a:t> et al in 1998, that classifies digits, was applied by several banks to recognise hand-written numbers on checks (cheques) digitized in 32x32 pixel greyscale </a:t>
            </a:r>
            <a:r>
              <a:rPr lang="en-GB" dirty="0" err="1"/>
              <a:t>inputimages</a:t>
            </a:r>
            <a:r>
              <a:rPr lang="en-GB" dirty="0"/>
              <a:t>. The ability to process higher resolution images requires larger and more convolutional layers, so this technique is constrained by the availability of computing resources.</a:t>
            </a:r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8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22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6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68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6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10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3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2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62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2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7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93E3-EEDF-4889-0E6C-92107D587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FACBA-818A-18BC-0BE6-AA12CB4B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F2C66-169F-CB9E-985A-0FAEDFC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1D3C8-6FE3-249D-D3D5-898A218A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0C8-4A69-2A2A-B060-F45EEA6F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43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AB06-D1E9-AEB0-562D-3DF5BE2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87954-1A95-47D5-96CE-A97C9101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9253-D884-6958-DF00-7473C44B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0697-6287-B587-9610-530878F8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0F62-20AA-E0F9-EE93-593DE0E2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991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2C13D-2BDA-BEAF-810C-1F649735D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4D36B-83F8-8A88-4BDF-7E53702B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B7BC2-ACD0-5573-9CDD-97CE40A0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E270-5FB0-5BF7-9552-3B9B1B0A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64FF-7860-927C-4C7E-B8061FC4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517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4BF2-3C77-2245-5F3C-AA6554F4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1957-C1C6-92CA-D47E-AB821AB5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56C1-4CA0-4734-CD20-0B62D1E9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768E6-79E4-86E8-975D-7990C139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E0574-641E-277E-7038-D99F96E4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12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32B5-F510-90D1-B914-2F018C29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ABEF-D5D7-F7CD-6B35-F6961865F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5DB7-5631-088C-0101-EE4D4AC4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86D8-029F-D79A-7D75-33BC55A5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5D7F0-E2BD-6295-E411-DCC6D065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08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6629-3C12-0EB2-0EC8-8EAEF6D9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8409-0F04-19D0-8E9C-F11F88E0A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6737A-BDBE-948F-DCD4-5D46D6D26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38EE1-F9C3-5F8B-2695-AA9F08D5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6D74-1D1B-4D76-181A-0C00E331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C5CB9-62A8-2370-DBE2-51AB62D9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176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8671-4ED9-F0FB-0EA3-76F1BB12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8FE1-25A1-E701-CDF6-CBD1CE76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22C31-2108-9418-A011-F6C084CAB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32223-0D92-E560-E544-2AF69832B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358B3-6EC3-60F3-976E-CA4E742A1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19B46-3D10-7C54-1E36-1FA57E02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9332B-EE6A-10C1-6A99-AEDD07E7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571CE-FC3A-BE6E-037A-D9EFBE43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200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B01F-2643-CC67-FE3F-23D1D9F8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94EDE-5F7C-56BF-91E3-D77B1A54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E3C49-0FD1-B771-69AB-D29FB301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E85DA-C3B8-3165-D269-B90AE450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324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52A30-219E-CB51-3B97-37BB1A5F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BF8D2-C4C0-E242-EC3D-39787D12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5D435-FED1-D33E-B96D-F8A61333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62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817C-68CD-D1D5-176C-2039259E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7915-406D-7FC9-EE60-A600D601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7242A-3EC8-5520-24FA-E06EDB11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B0902-8964-5CF5-B698-3628CA60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A7DD6-F2D6-3CAB-0BC5-E2697C21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AD39B-3889-D3B6-13A7-A63B7264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11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F771-64DC-0716-D972-0043E297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B681-71FD-1BB1-D24D-85A67592E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8905C-47D4-071C-15A8-C0164757B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E3FA3-DFBC-30B6-705D-ED8B114F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5D0C-C703-95AE-1BBE-94BFDA61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75371-A452-7B2C-67D0-A17F595D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94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620C8-A95E-8644-74FE-43ADE24D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855FE-4EEF-E304-A0FE-B5D3FB3D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F585F-4E37-DB35-338C-8FF1E3CDF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947C3-4262-481D-8CC5-F1CE854B8065}" type="datetimeFigureOut">
              <a:rPr lang="LID4096" smtClean="0"/>
              <a:t>04/14/2023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06E8-9B86-DD14-C23C-23113E7F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E9CB-6392-F0F3-5389-FBBEE2B61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20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gPaCWJL7XI?feature=oembed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A2D6B0-9A23-A652-983A-195470C0A72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2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DEF202E8-57C5-3ECC-6046-F04D9864D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53906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736672" y="6231293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computer vision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F298F5-928D-64C2-052B-757E4345E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DE8FE-B685-F30A-6FC5-17A2E79A0C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28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3316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6752F694-7E42-D4FE-7EB3-D68F28F2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77" y="90524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855677" y="5782043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https://imaging.cs.msu.ru/en/research/cell-tracking</a:t>
            </a:r>
            <a:endParaRPr lang="LID4096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05ED7-ECAA-CB0C-5A91-487814E3B0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1AC56-AB60-86A7-C792-36D65D86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EA22A5-7B1E-2792-FDF3-7ADC1F3E20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8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351583" y="5335061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kaggle.com/second-annual-data-science-bowl (2015)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79EE6F-AFF2-B525-0C37-7ABDF9192B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07" y="519409"/>
            <a:ext cx="3602947" cy="480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138D9-341D-EE01-A88B-8952243D287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55FB9-DFE4-FC8B-66DB-073B96C1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C49ED-AF46-314A-826E-459ABBB20A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6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A5F788B-5EDB-40B9-B236-7430B81FE800}"/>
              </a:ext>
            </a:extLst>
          </p:cNvPr>
          <p:cNvSpPr txBox="1"/>
          <p:nvPr/>
        </p:nvSpPr>
        <p:spPr>
          <a:xfrm>
            <a:off x="7139354" y="5768589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1403C-88D7-1E82-EA82-90C05602121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C52C-7ABF-E58F-A06F-B5A67534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E6502E-CBBE-728B-4E55-53939654197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8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38" y="191893"/>
            <a:ext cx="4586370" cy="622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300" y="1075957"/>
            <a:ext cx="420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Invariance</a:t>
            </a:r>
            <a:r>
              <a:rPr lang="en-GB" sz="2000" dirty="0">
                <a:solidFill>
                  <a:srgbClr val="040C28"/>
                </a:solidFill>
              </a:rPr>
              <a:t> means that we can recognize an object as an object, even when its appearance varies in some way.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C9A4F-3EA5-849D-FEAE-0936A34D87B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BDEF1-0911-5826-23CB-B8333BF68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CA921A-AFE6-9E6D-E56A-AC95931A460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40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300704B-3345-41F5-B9EE-FD60CBB41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28" y="744230"/>
            <a:ext cx="6383626" cy="5272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</a:rPr>
              <a:t>We could just represent each pixel as a feature.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This would mean that we </a:t>
            </a:r>
            <a:r>
              <a:rPr lang="en-GB" sz="2000" b="1" dirty="0">
                <a:solidFill>
                  <a:srgbClr val="040C28"/>
                </a:solidFill>
              </a:rPr>
              <a:t>flatten</a:t>
            </a:r>
            <a:r>
              <a:rPr lang="en-GB" sz="2000" dirty="0">
                <a:solidFill>
                  <a:srgbClr val="040C28"/>
                </a:solidFill>
              </a:rPr>
              <a:t> the 2D matrix to a 1D feature vector.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 learning algorithm then needs to learn the 2D </a:t>
            </a:r>
            <a:r>
              <a:rPr lang="en-GB" sz="2000" b="1" dirty="0">
                <a:solidFill>
                  <a:srgbClr val="040C28"/>
                </a:solidFill>
              </a:rPr>
              <a:t>spatial correlations </a:t>
            </a:r>
            <a:r>
              <a:rPr lang="en-GB" sz="2000" dirty="0">
                <a:solidFill>
                  <a:srgbClr val="040C28"/>
                </a:solidFill>
              </a:rPr>
              <a:t>from the 1D representation.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And what with the invariances?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flatten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88CE9-3919-F345-859B-DBEA83D4631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19635-012A-A462-27D9-0AB98F5E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0F1AC0-DE68-D98A-BFB8-09CC58D61E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8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Convolutional filters </a:t>
            </a:r>
            <a:r>
              <a:rPr lang="en-GB" sz="2000" dirty="0">
                <a:solidFill>
                  <a:srgbClr val="040C28"/>
                </a:solidFill>
              </a:rPr>
              <a:t>are small matrices that are “slid” over an image.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They provides a measure for how close a patch or a region in the image resembles a </a:t>
            </a:r>
            <a:r>
              <a:rPr lang="en-GB" sz="2000" b="1" dirty="0">
                <a:solidFill>
                  <a:srgbClr val="040C28"/>
                </a:solidFill>
              </a:rPr>
              <a:t>feature</a:t>
            </a:r>
            <a:r>
              <a:rPr lang="en-GB" sz="2000" dirty="0">
                <a:solidFill>
                  <a:srgbClr val="040C28"/>
                </a:solidFill>
              </a:rPr>
              <a:t>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E44B3-1E20-9229-6381-177EE898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4" y="2342219"/>
            <a:ext cx="9722688" cy="4073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AE6BC-060B-F0BE-D9D7-711DB150577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51178-703A-4F1C-FEBA-EC5A08A13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5556F-5FA2-C7B2-97DD-12559D3E7D7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92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(CNN)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module stacks modules that consist of</a:t>
            </a: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feature maps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(or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channels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) that each learn a relevant convolutional filter with specific dimensions, and</a:t>
            </a: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- a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pooling layer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allows for the location invariance of the learned features.  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44097F64-C09B-506B-7BFB-EE97B0CDC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7" y="2139462"/>
            <a:ext cx="8271174" cy="442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34755-07BD-502C-B372-2E67BFB7379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5E9B1-1A9C-F893-0FCE-590E17CD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F48492-C767-6717-4F2E-37EBCA3A761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49051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Each neuron looks at a different (overlapping) part in the image and performs a convolution. </a:t>
            </a: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The convolution is defined by the </a:t>
            </a:r>
            <a:r>
              <a:rPr lang="en-GB" sz="2000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that are learned from the data.</a:t>
            </a: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So, in each feature maps, the </a:t>
            </a:r>
            <a:r>
              <a:rPr lang="en-GB" sz="2000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for each neuron have the same value, i.e. they are shared. The only difference is in what part of the image the neuron looks at.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feature map</a:t>
            </a:r>
          </a:p>
        </p:txBody>
      </p:sp>
      <p:pic>
        <p:nvPicPr>
          <p:cNvPr id="16386" name="Picture 2" descr="Comprehensive Guide to Different Pooling Layers in Deep Learning">
            <a:extLst>
              <a:ext uri="{FF2B5EF4-FFF2-40B4-BE49-F238E27FC236}">
                <a16:creationId xmlns:a16="http://schemas.microsoft.com/office/drawing/2014/main" id="{1701A09A-ABF0-2142-0C91-F4B8C888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28" y="876300"/>
            <a:ext cx="595157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AA17EC-C06B-6D0B-08E0-3766DE32F77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618BA-FEDD-3278-79A3-6D25C665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CD0FC4-360C-63CA-7D5A-3BC0E127D3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23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10549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Maximum pooling, or max pooling, is a pooling operation that calculates the maximum, or largest, value in each patch of each feature map.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pooling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F9D3A-1E8F-7FC6-4E92-2C8F8985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7" y="2033004"/>
            <a:ext cx="7029484" cy="4350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2FC6C-38C2-76BB-EF96-3B9780E09FA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87948-D654-CABC-7A61-18EFC200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6110F8-4678-C234-E7A2-53B116EA04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91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Invariances: data augmentation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313353"/>
            <a:ext cx="4385115" cy="594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299" y="1075957"/>
            <a:ext cx="48816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</a:rPr>
              <a:t>CNNs are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translation invariant,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scale invariant to some degree (learned from data, not in filters),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b="1" dirty="0">
                <a:solidFill>
                  <a:srgbClr val="040C28"/>
                </a:solidFill>
              </a:rPr>
              <a:t>not</a:t>
            </a:r>
            <a:r>
              <a:rPr lang="en-GB" sz="2000" dirty="0">
                <a:solidFill>
                  <a:srgbClr val="040C28"/>
                </a:solidFill>
              </a:rPr>
              <a:t> rotation invariant (learned from data),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b="1" dirty="0">
                <a:solidFill>
                  <a:srgbClr val="040C28"/>
                </a:solidFill>
              </a:rPr>
              <a:t>not</a:t>
            </a:r>
            <a:r>
              <a:rPr lang="en-GB" sz="2000" dirty="0">
                <a:solidFill>
                  <a:srgbClr val="040C28"/>
                </a:solidFill>
              </a:rPr>
              <a:t> illumination invariant (learned from data).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We can generate artificial data, by rotating, scaling, illuminating training images. A process called </a:t>
            </a:r>
            <a:r>
              <a:rPr lang="en-GB" sz="2000" b="1" dirty="0">
                <a:solidFill>
                  <a:srgbClr val="040C28"/>
                </a:solidFill>
              </a:rPr>
              <a:t>data augmentation</a:t>
            </a:r>
            <a:r>
              <a:rPr lang="en-GB" sz="2000" dirty="0">
                <a:solidFill>
                  <a:srgbClr val="040C28"/>
                </a:solidFill>
              </a:rPr>
              <a:t>. This is a form of model </a:t>
            </a:r>
            <a:r>
              <a:rPr lang="en-GB" sz="2000" b="1" dirty="0">
                <a:solidFill>
                  <a:srgbClr val="040C28"/>
                </a:solidFill>
              </a:rPr>
              <a:t>regularization</a:t>
            </a:r>
            <a:r>
              <a:rPr lang="en-GB" sz="2000" dirty="0">
                <a:solidFill>
                  <a:srgbClr val="040C28"/>
                </a:solidFill>
              </a:rPr>
              <a:t>. </a:t>
            </a:r>
          </a:p>
          <a:p>
            <a:pPr algn="l"/>
            <a:endParaRPr lang="en-GB" sz="2000" b="1" i="0" dirty="0">
              <a:solidFill>
                <a:srgbClr val="040C28"/>
              </a:solidFill>
              <a:effectLst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D41E8-A9D3-DE69-37F9-B2C7C36C960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49287-30F9-07CC-2F03-DB685FFB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BA9459-A320-A6FD-B6FA-345221354D7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5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310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  <a:latin typeface="Google Sans"/>
              </a:rPr>
              <a:t>D</a:t>
            </a:r>
            <a:r>
              <a:rPr lang="en-GB" sz="2000" b="0" i="0" dirty="0">
                <a:solidFill>
                  <a:srgbClr val="040C28"/>
                </a:solidFill>
                <a:effectLst/>
                <a:latin typeface="Google Sans"/>
              </a:rPr>
              <a:t>erive meaningful information from digital images, videos and other visual inputs</a:t>
            </a:r>
            <a:r>
              <a:rPr lang="en-GB" sz="2000" dirty="0">
                <a:solidFill>
                  <a:srgbClr val="202124"/>
                </a:solidFill>
                <a:latin typeface="Google Sans"/>
              </a:rPr>
              <a:t>.</a:t>
            </a:r>
          </a:p>
          <a:p>
            <a:pPr algn="l"/>
            <a:endParaRPr lang="en-GB" sz="2000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r>
              <a:rPr lang="en-GB" sz="2000" b="0" i="0" dirty="0">
                <a:solidFill>
                  <a:srgbClr val="202124"/>
                </a:solidFill>
                <a:effectLst/>
                <a:latin typeface="Google Sans"/>
              </a:rPr>
              <a:t>Take actions or make recommendations based on that information.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7170" name="Picture 2" descr="Fig. 2">
            <a:extLst>
              <a:ext uri="{FF2B5EF4-FFF2-40B4-BE49-F238E27FC236}">
                <a16:creationId xmlns:a16="http://schemas.microsoft.com/office/drawing/2014/main" id="{32BA2192-5AAF-6FDA-C272-6D75AC61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37" y="287213"/>
            <a:ext cx="7063132" cy="57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EA69F-5BBC-5801-0CC2-13B8A4F68F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Mascagni, P.,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Alapatt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Sestini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L. et al. Computer vision in surgery: from potential to clinical value.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5, 163 (2022)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B5379-ECB7-ECEC-3231-DBFD84A65E6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3B64D-2C47-CEFB-1BB6-DD8ECB5C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621C7B-9450-F5BF-D2CE-20F2F696198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17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BA237-1249-413A-B05A-F960739E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" y="755789"/>
            <a:ext cx="10328030" cy="552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66D26-FB82-E93D-47A1-241549B886A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B00F6-F279-1A23-ABBC-DE01C248CEA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49DDA-93D9-3F1C-8E48-E4B1DA3F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7274-F1C3-A22D-8F2A-D5F456EDF9F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2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9B0C897-403F-4161-BC12-D2391E287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2" y="1388971"/>
            <a:ext cx="5985260" cy="43529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70543D3-D08A-4A9B-80AA-4C9BE2A4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4" y="854390"/>
            <a:ext cx="3472600" cy="4931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69272-8204-D531-D832-D5EE7F8BB5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27C62-0FB9-0DBC-AC05-0FCFE4DB504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6657A-62F1-4E25-7488-32D125CEF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AEA28C-9211-3374-5659-AC00809217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07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ImageNet">
            <a:extLst>
              <a:ext uri="{FF2B5EF4-FFF2-40B4-BE49-F238E27FC236}">
                <a16:creationId xmlns:a16="http://schemas.microsoft.com/office/drawing/2014/main" id="{C4C7F116-327C-4BBC-B01D-0FC102081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20" y="-7424"/>
            <a:ext cx="12191980" cy="62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55D6C-D481-10CF-BB5C-7EB1B623606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149D5-F7A9-FE17-4EFD-AE4DA0068A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Deng et al., "ImageNet: A large-scale hierarchical image database," 2009 IEEE Conference on Computer Vision and Pattern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D9F2A-FEF0-BBE0-B150-7704DC22C2F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17583-4AD2-8716-A889-B5CCE4A6F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399E90-A91F-C170-6F12-C16E135D686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278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DB0AA8A-AA8C-4A6F-87ED-71C02355F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665"/>
            <a:ext cx="12192000" cy="417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837DA-2033-3638-31C1-B67D5851694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8C119-0F1E-5482-8F80-8EAAC90E7ED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B775D-9506-A4C4-3A1F-579F0355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BCBDF-76E8-7328-09AB-6137EDB1AB5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6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BEA0598-829D-4677-B921-4186C81C2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1" y="889020"/>
            <a:ext cx="7350192" cy="21591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306851D-F1A2-4ABC-A6C6-EAF59EC6C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3597901"/>
            <a:ext cx="6917572" cy="260426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4F133E3-5855-4F16-A8CC-9129799884B8}"/>
              </a:ext>
            </a:extLst>
          </p:cNvPr>
          <p:cNvSpPr txBox="1"/>
          <p:nvPr/>
        </p:nvSpPr>
        <p:spPr>
          <a:xfrm>
            <a:off x="4912692" y="3048139"/>
            <a:ext cx="159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800" dirty="0"/>
              <a:t>LeNet-5 (1998)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0A7DD-74DD-3964-EF5A-678E2AF8255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38803-696D-4EE2-CF6B-C45B7ED071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ImageNet Large Scale Visual Recognition Challenge: https://www.image-net.org/challenges/LSVRC/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3042-F393-0165-6F2C-E3ED3756F9F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B9D9A-657B-E1A7-1888-91245BDCD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365812-D0F1-3341-0959-876323658BC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27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311CD-5B43-C26C-B9FE-957458D3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450458"/>
            <a:ext cx="11195538" cy="4060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726D9-A682-D111-2B9F-A855AA29160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https://paperswithcode.com/sota/image-classification-on-imagenet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9BACF-098F-FBFC-0321-6A49D5CF90A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DE89B-E3A2-F686-0A54-8140D88C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96B67B-3F27-2977-15E8-D4733E4BA05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659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 cost</a:t>
            </a:r>
          </a:p>
        </p:txBody>
      </p:sp>
      <p:pic>
        <p:nvPicPr>
          <p:cNvPr id="21506" name="Picture 2" descr="Number of parameters for commonly used neural network architectures [29] |  Download Scientific Diagram">
            <a:extLst>
              <a:ext uri="{FF2B5EF4-FFF2-40B4-BE49-F238E27FC236}">
                <a16:creationId xmlns:a16="http://schemas.microsoft.com/office/drawing/2014/main" id="{3C11A430-D0E0-5EF7-4CCC-50B2A159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60" y="1146079"/>
            <a:ext cx="80962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68278-7814-6A3E-0C1D-E29C8F2E11B5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Sobczak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Szymon &amp;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Kapela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(2021). Restricted Boltzmann machine as an aggregation technique for binary descriptors. The Visual Computer. 37. 1-10.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677B9-489C-686B-D08B-3AD8E0AA9C0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50A6D-1EE9-6D22-13B9-9442FB90F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242DED-ECCC-7DD1-642A-E424AAC9624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19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melanoma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888D3-89F3-62FB-215E-67D45C59DDC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2B66D-09BA-994C-A509-E9B1FD9A011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89B60-1A6E-AAE6-A327-50757220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EDBF65-2DDD-69F1-67F4-89056B9CA54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99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63497A3-2DCD-47BE-93FA-E7CEFDF3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" y="1099267"/>
            <a:ext cx="10225208" cy="347867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41B454B-89AC-4DD8-AE6F-1739440C336C}"/>
              </a:ext>
            </a:extLst>
          </p:cNvPr>
          <p:cNvSpPr/>
          <p:nvPr/>
        </p:nvSpPr>
        <p:spPr>
          <a:xfrm>
            <a:off x="710992" y="4793535"/>
            <a:ext cx="3537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keratinocyte carcinomas: 65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seborrheic keratoses: 75 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A21DA04-DC69-4A50-9CE6-EE4B836E90B6}"/>
              </a:ext>
            </a:extLst>
          </p:cNvPr>
          <p:cNvSpPr/>
          <p:nvPr/>
        </p:nvSpPr>
        <p:spPr>
          <a:xfrm>
            <a:off x="4661551" y="4786100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33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97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3C6E6D8-338A-4B64-9EB5-CAD158168ABB}"/>
              </a:ext>
            </a:extLst>
          </p:cNvPr>
          <p:cNvSpPr/>
          <p:nvPr/>
        </p:nvSpPr>
        <p:spPr>
          <a:xfrm>
            <a:off x="8049663" y="4771231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71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40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8A229-14A1-3B6C-B28D-69FEB40416B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melanoma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F187B-62E0-1EFB-B9F6-4D2C7748DB1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AD057-B054-DA25-3EB0-F6A717DC555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96FD64-2FC6-0899-2B6B-BAC1BDD8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8B61A3-DCB7-EB0E-B7C3-65BA1361586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45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pic>
        <p:nvPicPr>
          <p:cNvPr id="34818" name="Picture 2" descr="Fig. 1">
            <a:extLst>
              <a:ext uri="{FF2B5EF4-FFF2-40B4-BE49-F238E27FC236}">
                <a16:creationId xmlns:a16="http://schemas.microsoft.com/office/drawing/2014/main" id="{95193134-E39D-1582-9E4F-ED7CFB6C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81" y="867509"/>
            <a:ext cx="8646403" cy="52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FE839-70D3-4743-F6C6-0C73B2780C6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375E3-12D6-B101-16FC-FBC4C41655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FBC3B-56ED-148D-2555-682E0AA08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9EA3A4-6775-C325-096F-CDAE17D94B6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02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299" y="1075957"/>
            <a:ext cx="4107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  <a:latin typeface="Google Sans"/>
              </a:rPr>
              <a:t>Classification</a:t>
            </a:r>
            <a:r>
              <a:rPr lang="en-GB" sz="2000" dirty="0">
                <a:solidFill>
                  <a:srgbClr val="040C28"/>
                </a:solidFill>
                <a:latin typeface="Google Sans"/>
              </a:rPr>
              <a:t>: predict the class(es) an image or video belongs to. 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194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0ADC468-29F3-5548-B4BA-FCFE000B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79" y="391414"/>
            <a:ext cx="7480222" cy="56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75237-91B4-5A14-D39B-9ADBEF4DD63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 Dinh, T, et al. COVID-19 Chest X-ray Classification and Severity Assessment Using Convolutional and Transformer Neural Networks. Appl. Sci. 2022, 12, 4861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9CCA4-7196-21F4-6E71-EC7FFDEB1F7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676A8-0785-AA19-26AD-FCF3FFA7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B0D4C-EE99-B579-56BD-B4ECBEB3714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1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54116-5904-7CB5-C750-9D62EC14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52" y="1177845"/>
            <a:ext cx="8903677" cy="4295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480C-2FA9-A47A-52D8-60B2C16BA0C4}"/>
              </a:ext>
            </a:extLst>
          </p:cNvPr>
          <p:cNvSpPr txBox="1"/>
          <p:nvPr/>
        </p:nvSpPr>
        <p:spPr>
          <a:xfrm>
            <a:off x="2737882" y="5542381"/>
            <a:ext cx="6969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</a:rPr>
              <a:t>Pooled ROC results from all six readers(purple) versus AI model (black).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F45E4-C2A6-A375-B77D-515CA16D9ED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3702-198C-654D-F7E1-1C0DFC77BC0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C4DB5-3440-66F0-573C-9E64F9F2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618232-2E7B-0EDA-675C-FAB84AC5F5A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0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480C-2FA9-A47A-52D8-60B2C16BA0C4}"/>
              </a:ext>
            </a:extLst>
          </p:cNvPr>
          <p:cNvSpPr txBox="1"/>
          <p:nvPr/>
        </p:nvSpPr>
        <p:spPr>
          <a:xfrm>
            <a:off x="586154" y="5729950"/>
            <a:ext cx="11230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</a:rPr>
              <a:t>                               m</a:t>
            </a:r>
            <a:r>
              <a:rPr lang="en-GB" b="0" i="0" dirty="0">
                <a:solidFill>
                  <a:srgbClr val="222222"/>
                </a:solidFill>
                <a:effectLst/>
              </a:rPr>
              <a:t>issed by readers                                                                            missed by AI model                 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32BFB-B2EC-6688-9F0B-5AD78C8D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6" y="986083"/>
            <a:ext cx="5215112" cy="4598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5E588-9D65-C4E6-DA45-0E7D6782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9" y="945227"/>
            <a:ext cx="5173789" cy="4598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2B596-E355-7D55-F923-DC9682CCA4C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4AA43-DB98-E316-0F9F-5D2A658B2EC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BE93A2-9D3A-859B-5AF7-23C5B1C07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BF57BF-340A-E89E-E753-A2ECE307668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69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detection: R-CNN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9D737-8E00-715C-19BB-F8E5B362D882}"/>
              </a:ext>
            </a:extLst>
          </p:cNvPr>
          <p:cNvSpPr txBox="1"/>
          <p:nvPr/>
        </p:nvSpPr>
        <p:spPr>
          <a:xfrm>
            <a:off x="241299" y="1075957"/>
            <a:ext cx="11200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U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se selective search to extract just 2000 regions from the image (called region proposals):</a:t>
            </a:r>
          </a:p>
          <a:p>
            <a:pPr algn="l"/>
            <a:r>
              <a:rPr lang="en-GB" sz="2000" dirty="0"/>
              <a:t>	1. Generate initial sub-segmentation, we generate many candidate regions.</a:t>
            </a:r>
            <a:br>
              <a:rPr lang="en-GB" sz="2000" dirty="0"/>
            </a:br>
            <a:r>
              <a:rPr lang="en-GB" sz="2000" dirty="0"/>
              <a:t>	2. Use greedy algorithm to recursively combine similar regions into larger ones. </a:t>
            </a:r>
            <a:br>
              <a:rPr lang="en-GB" sz="2000" dirty="0"/>
            </a:br>
            <a:r>
              <a:rPr lang="en-GB" sz="2000" dirty="0"/>
              <a:t>	3. Use the generated regions to produce the final candidate region proposals.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code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code-pro"/>
              </a:rPr>
              <a:t>Then warp the regions into a square and classify them using a CNN.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code-pro"/>
              </a:rPr>
              <a:t> </a:t>
            </a:r>
            <a:endParaRPr lang="en-GB" sz="2000" b="1" i="0" dirty="0">
              <a:solidFill>
                <a:srgbClr val="040C28"/>
              </a:solidFill>
              <a:effectLst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61843-AF6F-CFA2-7A35-31E9B7C7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68" y="3174028"/>
            <a:ext cx="8880231" cy="2608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9E1960-EF7A-0320-9617-3D860D63D2A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Rich feature hierarchies for accurate object detection and semantic segmentation (2014),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7DEF2-DC0D-D749-DDF2-625101C9797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E530D3-600F-40EB-29C5-609ECD586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9C7B0E-C07C-8896-E15D-E54FD1F652C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45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5F09E164-B6D7-4ED2-811F-FAE831B71BC0}"/>
              </a:ext>
            </a:extLst>
          </p:cNvPr>
          <p:cNvSpPr txBox="1"/>
          <p:nvPr/>
        </p:nvSpPr>
        <p:spPr>
          <a:xfrm>
            <a:off x="358229" y="6477834"/>
            <a:ext cx="1172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Ross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-apple-system"/>
              </a:rPr>
              <a:t>Girshick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-apple-system"/>
              </a:rPr>
              <a:t>et al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., Rich feature hierarchies for accurate object detection and semantic segmentation (2014),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-apple-system"/>
              </a:rPr>
              <a:t>arXiv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  </a:t>
            </a:r>
            <a:endParaRPr lang="en-GB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detection: R-CNN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9D737-8E00-715C-19BB-F8E5B362D882}"/>
              </a:ext>
            </a:extLst>
          </p:cNvPr>
          <p:cNvSpPr txBox="1"/>
          <p:nvPr/>
        </p:nvSpPr>
        <p:spPr>
          <a:xfrm>
            <a:off x="241299" y="1075957"/>
            <a:ext cx="1120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https://www.nature.com/articles/s41467-022-30695-9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6374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3B3C2D3-C79A-E943-ABF4-E5583C91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09" y="966807"/>
            <a:ext cx="9894276" cy="493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F43E0-B804-B9C8-94D8-3A21E940489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D3DB3-F8A5-969C-9BAC-93013F51367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1BCA9-7845-3507-CB57-6DD1DC75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3D345D-A909-8D89-A53E-DE2411EAB66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6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A879F-58CE-2FDC-FFA2-E2A2D483DA6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F6A89-2114-018A-F41A-23E2C9F0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B71E0B-DCDD-712D-1721-F2CD058D571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766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23554" name="Picture 2" descr="output channels for layer 2">
            <a:extLst>
              <a:ext uri="{FF2B5EF4-FFF2-40B4-BE49-F238E27FC236}">
                <a16:creationId xmlns:a16="http://schemas.microsoft.com/office/drawing/2014/main" id="{1B4246DA-FE62-3CDF-C9E0-16AF0DD9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7" y="2081121"/>
            <a:ext cx="8268273" cy="40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299" y="1075957"/>
            <a:ext cx="1054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On the left, each square is a different feature map (convolutional filter) with the activations shown for the corresponding images on the right (these images are selected such that they maximize the activation of the filter.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0721D-6DAF-0648-166C-AD3DF41670C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9BE0E7-EA8C-F315-9A23-FEF889B6450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8287A2-4E3D-CF83-801D-FF09BD96B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6666CD-8233-09BA-8468-8F2FD2088BD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872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300" y="1075957"/>
            <a:ext cx="4729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The patterns that the filters detect become more complex as we go deeper into the network.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25602" name="Picture 2" descr="output channels for layer 3">
            <a:extLst>
              <a:ext uri="{FF2B5EF4-FFF2-40B4-BE49-F238E27FC236}">
                <a16:creationId xmlns:a16="http://schemas.microsoft.com/office/drawing/2014/main" id="{C9322F0A-59CE-6D09-BB68-078C9458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92" y="234551"/>
            <a:ext cx="4794738" cy="591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46155-B636-510C-F71F-A91197B6D95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ECEB6-8B42-1D3E-BF81-2BB8FBE753E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E027D-5AD0-DDB8-211F-4D5315FE3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3546C-29B6-891C-6921-F12D3BE6C87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25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B095185-E0FB-4AB8-BB14-B293B4E2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921"/>
            <a:ext cx="12192000" cy="3824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32ECB-B432-EE69-2A9A-EADC49CA74E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48E2-069B-003C-F97F-9EE3B5B98B9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https://distill.pub/2017/feature-visualization/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73BCC-B65A-B183-57D6-2671A0C40E3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51237E-9B4E-CBCF-5CF0-A347EED0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B7231E-8F19-FBE4-B402-1CAFD1C7BED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16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Pouff - Grocery Trip">
            <a:hlinkClick r:id="" action="ppaction://media"/>
            <a:extLst>
              <a:ext uri="{FF2B5EF4-FFF2-40B4-BE49-F238E27FC236}">
                <a16:creationId xmlns:a16="http://schemas.microsoft.com/office/drawing/2014/main" id="{A48D1028-2AFB-4C1A-A479-974DCB47B0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6431" y="918134"/>
            <a:ext cx="9272101" cy="5238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B51CD-E123-CF98-E28E-16F8F98A97F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AB18A-E481-9C2F-665F-992B7E25F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79C296-1B3B-94FF-9474-2813CFBD6F4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9218" name="Picture 2" descr="Object Detection: Models, Architectures &amp; Tutorial [2023]">
            <a:extLst>
              <a:ext uri="{FF2B5EF4-FFF2-40B4-BE49-F238E27FC236}">
                <a16:creationId xmlns:a16="http://schemas.microsoft.com/office/drawing/2014/main" id="{B0C347AA-DA22-14D6-8D4F-D2AC706C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77" y="653024"/>
            <a:ext cx="6742479" cy="54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F7EB0-A4AF-0A34-FD48-7553D5211FB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BBBC74-0AA6-19A1-17D4-70D2747E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DBAA46-7214-7FB8-30C0-ADAC553BC55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6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7A1C592-5403-02D7-A7A2-BADE329D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23" y="940174"/>
            <a:ext cx="9823938" cy="43961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24247-823A-CC3A-8223-B66FF83B8D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https://poloclub.github.io/cnn-explainer/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E36E1B-5191-B46A-6B54-6BCC5CC7DB2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E4175-77C6-B9A5-CBA5-8A974F4CB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A19348-8604-3D54-D51C-57D6D1CA402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1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AEC9-17ED-DFC2-F979-9712B030116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2CC25-56E9-FD2E-5377-D192A35AFA5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C499B-646C-AF67-9A5C-AB58C205B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3CA2F8-9CA9-8B87-E9DD-4E737B2A495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65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F960A-50CF-7AB5-2F14-D43E52624C9C}"/>
              </a:ext>
            </a:extLst>
          </p:cNvPr>
          <p:cNvSpPr txBox="1"/>
          <p:nvPr/>
        </p:nvSpPr>
        <p:spPr>
          <a:xfrm>
            <a:off x="241300" y="1075957"/>
            <a:ext cx="3633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D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Harding"/>
              </a:rPr>
              <a:t>ermatologist-labelled dataset of 129.450 clinical images, including 3.374 </a:t>
            </a:r>
            <a:r>
              <a:rPr lang="en-GB" sz="2000" b="0" i="0" dirty="0" err="1">
                <a:solidFill>
                  <a:srgbClr val="222222"/>
                </a:solidFill>
                <a:effectLst/>
                <a:latin typeface="Harding"/>
              </a:rPr>
              <a:t>dermoscopy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Harding"/>
              </a:rPr>
              <a:t> images.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E1C82-1FCE-BC02-1D0B-A2800513D20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BE6E5-E0CC-5C3C-8596-4D5CA38BFE1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8C7BC-4906-D29C-BEE3-3C6B42C2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B84ED5-7C9D-EE32-D6FC-9CD43F79E86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13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9" y="3315970"/>
            <a:ext cx="10767485" cy="286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B2DF7-CF85-61C3-6459-BB37CED7F58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6913-8706-47CD-BF19-73B0869F478B}"/>
              </a:ext>
            </a:extLst>
          </p:cNvPr>
          <p:cNvSpPr txBox="1"/>
          <p:nvPr/>
        </p:nvSpPr>
        <p:spPr>
          <a:xfrm>
            <a:off x="241300" y="1075957"/>
            <a:ext cx="116107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A </a:t>
            </a:r>
            <a:r>
              <a:rPr lang="en-GB" sz="2000" b="1" dirty="0">
                <a:solidFill>
                  <a:srgbClr val="222222"/>
                </a:solidFill>
                <a:latin typeface="Harding"/>
              </a:rPr>
              <a:t>pre-trained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(on ImageNet) Inception v3 CNN was downloaded from GitHub.</a:t>
            </a:r>
          </a:p>
          <a:p>
            <a:endParaRPr lang="en-GB" sz="200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The fully connected feed forward neural network module was replaced.</a:t>
            </a:r>
          </a:p>
          <a:p>
            <a:endParaRPr lang="en-GB" sz="200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The network was then </a:t>
            </a:r>
            <a:r>
              <a:rPr lang="en-GB" sz="2000" b="1" dirty="0">
                <a:solidFill>
                  <a:srgbClr val="222222"/>
                </a:solidFill>
                <a:latin typeface="Harding"/>
              </a:rPr>
              <a:t>fine-tuned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on the available lesion data. This means that the remainder of the </a:t>
            </a:r>
            <a:r>
              <a:rPr lang="en-GB" sz="2000" dirty="0" err="1">
                <a:solidFill>
                  <a:srgbClr val="222222"/>
                </a:solidFill>
                <a:latin typeface="Harding"/>
              </a:rPr>
              <a:t>modelparameters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were used as the network’s initialization.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6400F-C7E4-38AE-AE03-46558AC5590B}"/>
              </a:ext>
            </a:extLst>
          </p:cNvPr>
          <p:cNvCxnSpPr>
            <a:cxnSpLocks/>
          </p:cNvCxnSpPr>
          <p:nvPr/>
        </p:nvCxnSpPr>
        <p:spPr>
          <a:xfrm flipV="1">
            <a:off x="6424246" y="2039815"/>
            <a:ext cx="463061" cy="2444262"/>
          </a:xfrm>
          <a:prstGeom prst="straightConnector1">
            <a:avLst/>
          </a:prstGeom>
          <a:ln w="28575" cap="flat" cmpd="sng" algn="ctr">
            <a:solidFill>
              <a:srgbClr val="D0C5E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3E3847-72C3-AA37-9157-64C0F9EFF51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5F44D7-82E7-68EA-30BC-FB3C23A6645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624D34-A1DB-21C6-D36A-E05A3A77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6D6A9C-1C7A-05AF-9E53-973F8F7A5BD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11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4" name="tooth">
            <a:hlinkClick r:id="" action="ppaction://media"/>
            <a:extLst>
              <a:ext uri="{FF2B5EF4-FFF2-40B4-BE49-F238E27FC236}">
                <a16:creationId xmlns:a16="http://schemas.microsoft.com/office/drawing/2014/main" id="{07F4C496-3BF5-329B-070C-6AB198409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0756" y="1389659"/>
            <a:ext cx="6640513" cy="3715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C7075-52FD-0DC8-614B-C4D33C33C9F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3AB5E-4240-EF3A-46B8-3C5A23AF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E9401D-1B05-189A-162A-3E2562FA420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endoscopy">
            <a:hlinkClick r:id="" action="ppaction://media"/>
            <a:extLst>
              <a:ext uri="{FF2B5EF4-FFF2-40B4-BE49-F238E27FC236}">
                <a16:creationId xmlns:a16="http://schemas.microsoft.com/office/drawing/2014/main" id="{6F2C2B5B-31FF-AB30-660B-43A04490D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7216" y="1328630"/>
            <a:ext cx="7090120" cy="3988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573AA-9076-09A6-16FD-117A3BE97B5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69E1E-620B-752D-1625-CDBF9871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DBC6D0-D781-65BA-C6D7-336969F342E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44F14-E6C9-A78A-8DA1-94C20C6F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79" y="838200"/>
            <a:ext cx="7061422" cy="4718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567C-32E1-7705-10BD-1F2B9436A36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C2997-7380-29E4-4A83-8A206170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B4A15A-1F0D-691A-B8B5-941740D43D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52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FCDD0A86-C59B-1F64-B8F1-16FFC936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2" y="521677"/>
            <a:ext cx="5438677" cy="54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EB295-9141-5C3C-854D-C9AEA87DC9CA}"/>
              </a:ext>
            </a:extLst>
          </p:cNvPr>
          <p:cNvSpPr txBox="1"/>
          <p:nvPr/>
        </p:nvSpPr>
        <p:spPr>
          <a:xfrm>
            <a:off x="5595912" y="5997751"/>
            <a:ext cx="5240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pulmonary arteries: blue; pulmonary veins (and also the abdominal wall): red; the mediastinum: yellow; the diaphragm: violet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A0F7B-5122-D527-CC65-42F3DD5C859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BCE439-1355-E04F-C7A4-B4956904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F2974E-B5C2-17AE-54CD-9F76F4F484A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9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2292" name="Picture 4" descr="Object Tracking using DeepSORT in TensorFlow 2 | by Anushka Dhiman |  Analytics Vidhya | Medium">
            <a:extLst>
              <a:ext uri="{FF2B5EF4-FFF2-40B4-BE49-F238E27FC236}">
                <a16:creationId xmlns:a16="http://schemas.microsoft.com/office/drawing/2014/main" id="{F8E06592-5325-B3DC-1FB7-EF46F249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4" y="1404203"/>
            <a:ext cx="6469188" cy="36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A622E9-786B-187F-5F21-41BF63D7E5B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E41B0-F1CD-F137-D32A-1B1BAB054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111E80-5E19-CBBB-979B-4558C084616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43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2246</Words>
  <Application>Microsoft Office PowerPoint</Application>
  <PresentationFormat>Widescreen</PresentationFormat>
  <Paragraphs>294</Paragraphs>
  <Slides>43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-apple-system</vt:lpstr>
      <vt:lpstr>Arial</vt:lpstr>
      <vt:lpstr>Calibri</vt:lpstr>
      <vt:lpstr>Calibri Light</vt:lpstr>
      <vt:lpstr>Google Sans</vt:lpstr>
      <vt:lpstr>Harding</vt:lpstr>
      <vt:lpstr>source-code-pro</vt:lpstr>
      <vt:lpstr>source-serif-pro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Sven Degroeve</cp:lastModifiedBy>
  <cp:revision>1</cp:revision>
  <dcterms:created xsi:type="dcterms:W3CDTF">2023-04-14T15:29:09Z</dcterms:created>
  <dcterms:modified xsi:type="dcterms:W3CDTF">2023-04-14T15:29:51Z</dcterms:modified>
</cp:coreProperties>
</file>